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3B5C5B-8043-49B3-8B22-C9B7EE44CF04}">
  <a:tblStyle styleId="{553B5C5B-8043-49B3-8B22-C9B7EE44CF0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1ecbf36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1ecbf36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71ecbf363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027" y="-98474"/>
            <a:ext cx="9098652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>
            <a:spLocks noGrp="1"/>
          </p:cNvSpPr>
          <p:nvPr>
            <p:ph type="title"/>
          </p:nvPr>
        </p:nvSpPr>
        <p:spPr>
          <a:xfrm>
            <a:off x="2438400" y="228600"/>
            <a:ext cx="4114800" cy="792162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#include &lt;stdio.h&gt;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int main()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{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int a = 5, b = 5, c = 10; </a:t>
            </a:r>
            <a:endParaRPr sz="1800" b="1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printf("%d == %d is %d \n", a, b, a == b);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printf("%d == %d is %d \n", a, c, a == c);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printf("%d &gt; %d is %d \n", a, b, a &gt; b);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printf("%d &gt; %d is %d \n", a, c, a &gt; c);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printf("%d &lt; %d is %d \n", a, b, a &lt; b);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return 0;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}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 u="sng"/>
              <a:t>OUTPUT: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5 == 5 is 1 </a:t>
            </a:r>
            <a:endParaRPr sz="1800" b="1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5 == 10 is 0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 5 &gt; 5 is 0 </a:t>
            </a:r>
            <a:endParaRPr sz="1800" b="1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b="1"/>
              <a:t>5 &gt; 10 is 0</a:t>
            </a:r>
            <a:endParaRPr sz="1800" b="1" u="sn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title"/>
          </p:nvPr>
        </p:nvSpPr>
        <p:spPr>
          <a:xfrm>
            <a:off x="1676400" y="228600"/>
            <a:ext cx="5562600" cy="639762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br>
              <a:rPr lang="en-US" sz="3959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Logical Operators</a:t>
            </a:r>
            <a:br>
              <a:rPr lang="en-US" sz="3959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/>
          </a:p>
        </p:txBody>
      </p:sp>
      <p:sp>
        <p:nvSpPr>
          <p:cNvPr id="154" name="Google Shape;154;p23"/>
          <p:cNvSpPr txBox="1">
            <a:spLocks noGrp="1"/>
          </p:cNvSpPr>
          <p:nvPr>
            <p:ph type="body" idx="1"/>
          </p:nvPr>
        </p:nvSpPr>
        <p:spPr>
          <a:xfrm>
            <a:off x="457200" y="990601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en-US" sz="2720"/>
              <a:t>An expression containing logical operator returns either 0 or 1 depending upon whether expression results true or false. Logical operators are commonly used in decision making in C programming.</a:t>
            </a:r>
            <a:endParaRPr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</p:txBody>
      </p:sp>
      <p:graphicFrame>
        <p:nvGraphicFramePr>
          <p:cNvPr id="155" name="Google Shape;155;p23"/>
          <p:cNvGraphicFramePr/>
          <p:nvPr/>
        </p:nvGraphicFramePr>
        <p:xfrm>
          <a:off x="304800" y="2362200"/>
          <a:ext cx="8534400" cy="4398250"/>
        </p:xfrm>
        <a:graphic>
          <a:graphicData uri="http://schemas.openxmlformats.org/drawingml/2006/table">
            <a:tbl>
              <a:tblPr>
                <a:noFill/>
                <a:tableStyleId>{553B5C5B-8043-49B3-8B22-C9B7EE44CF04}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Operator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Meaning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Example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&amp;&amp;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Logical AND. True only if all operands are true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If c = 5 and d = 2 then, expression ((c==5) &amp;&amp; (d&gt;5)) equals to 0.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4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||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Logical OR. True only if either one operand is true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If c = 5 and d = 2 then, expression ((c==5) || (d&gt;5)) equals to 1.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!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Logical NOT. True only if the operand is 0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If c = 5 then, expression !(c==5) equals to 0.</a:t>
                      </a:r>
                      <a:endParaRPr/>
                    </a:p>
                  </a:txBody>
                  <a:tcPr marL="134725" marR="134725" marT="67350" marB="673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title"/>
          </p:nvPr>
        </p:nvSpPr>
        <p:spPr>
          <a:xfrm>
            <a:off x="2590800" y="152400"/>
            <a:ext cx="3657600" cy="868362"/>
          </a:xfrm>
          <a:prstGeom prst="rect">
            <a:avLst/>
          </a:prstGeom>
          <a:gradFill>
            <a:gsLst>
              <a:gs pos="0">
                <a:srgbClr val="DAFEA4"/>
              </a:gs>
              <a:gs pos="35000">
                <a:srgbClr val="E3FEBF"/>
              </a:gs>
              <a:gs pos="100000">
                <a:srgbClr val="F4FEE6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5344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#include &lt;stdio.h&gt;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int main() </a:t>
            </a:r>
            <a:endParaRPr sz="2000" b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{ 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int a = 5, b = 5, c = 10, result;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result = (a == b) &amp;&amp; (c &gt; b);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printf("(a == b) &amp;&amp; (c &gt; b) is %d \n", result);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result = (a == b) &amp;&amp; (c &lt; b)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printf("(a == b) &amp;&amp; (c &lt; b) is %d \n", result);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result = (a == b) || (c &lt; b);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printf("(a == b) || (c &lt; b) is %d \n", result);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 u="sng"/>
              <a:t>OUTPUT: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(a == b) &amp;&amp; (c &gt; b) is 1 </a:t>
            </a:r>
            <a:endParaRPr sz="2000" b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(a == b) &amp;&amp; (c &lt; b) is 0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(a == b) || (c &lt; b) is 1</a:t>
            </a:r>
            <a:endParaRPr sz="2000" b="1"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1752600" y="228600"/>
            <a:ext cx="5105400" cy="762000"/>
          </a:xfrm>
          <a:prstGeom prst="rect">
            <a:avLst/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Bitwise Operators</a:t>
            </a: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/>
          </a:p>
        </p:txBody>
      </p:sp>
      <p:sp>
        <p:nvSpPr>
          <p:cNvPr id="167" name="Google Shape;167;p25"/>
          <p:cNvSpPr txBox="1">
            <a:spLocks noGrp="1"/>
          </p:cNvSpPr>
          <p:nvPr>
            <p:ph type="body" idx="1"/>
          </p:nvPr>
        </p:nvSpPr>
        <p:spPr>
          <a:xfrm>
            <a:off x="381000" y="11430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 b="1"/>
              <a:t>During computation, mathematical operations like: addition, subtraction, multiplication, division, etc are converted to bit-level which makes processing faster and saves power.</a:t>
            </a:r>
            <a:endParaRPr sz="2600" b="1"/>
          </a:p>
        </p:txBody>
      </p:sp>
      <p:graphicFrame>
        <p:nvGraphicFramePr>
          <p:cNvPr id="168" name="Google Shape;168;p25"/>
          <p:cNvGraphicFramePr/>
          <p:nvPr/>
        </p:nvGraphicFramePr>
        <p:xfrm>
          <a:off x="304800" y="2743202"/>
          <a:ext cx="8610600" cy="3962350"/>
        </p:xfrm>
        <a:graphic>
          <a:graphicData uri="http://schemas.openxmlformats.org/drawingml/2006/table">
            <a:tbl>
              <a:tblPr>
                <a:noFill/>
                <a:tableStyleId>{553B5C5B-8043-49B3-8B22-C9B7EE44CF04}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u="sng"/>
                        <a:t>Operators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u="sng"/>
                        <a:t>Meaning of operators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&amp;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Bitwise AND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|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Bitwise OR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^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Bitwise exclusive OR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~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Bitwise complement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&lt;&lt;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Shift left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&gt;&gt;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/>
                        <a:t>Shift right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26" descr="unnamed (1)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228600"/>
            <a:ext cx="8763000" cy="640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1752600" y="274638"/>
            <a:ext cx="5638800" cy="868362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Types of Operators</a:t>
            </a:r>
            <a:endParaRPr b="1"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3434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Arithmetic Operators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Increment and Decrement Operators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Assignment Operators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Relational Operators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Logical Operators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Bitwise Operators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1600200" y="228600"/>
            <a:ext cx="5638800" cy="9906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Arithmetic Operator</a:t>
            </a:r>
            <a:endParaRPr b="1"/>
          </a:p>
        </p:txBody>
      </p:sp>
      <p:sp>
        <p:nvSpPr>
          <p:cNvPr id="103" name="Google Shape;103;p15"/>
          <p:cNvSpPr/>
          <p:nvPr/>
        </p:nvSpPr>
        <p:spPr>
          <a:xfrm>
            <a:off x="381000" y="1219200"/>
            <a:ext cx="8382000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arithmetic operator performs mathematical operations such as addition, subtraction, multiplication, division etc on numerical values (constants and variables).</a:t>
            </a:r>
            <a:endParaRPr sz="2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4" name="Google Shape;104;p15"/>
          <p:cNvGraphicFramePr/>
          <p:nvPr/>
        </p:nvGraphicFramePr>
        <p:xfrm>
          <a:off x="609600" y="2819400"/>
          <a:ext cx="7924800" cy="4149940"/>
        </p:xfrm>
        <a:graphic>
          <a:graphicData uri="http://schemas.openxmlformats.org/drawingml/2006/table">
            <a:tbl>
              <a:tblPr>
                <a:noFill/>
                <a:tableStyleId>{553B5C5B-8043-49B3-8B22-C9B7EE44CF04}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sng" strike="noStrike" cap="none"/>
                        <a:t>Operator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sng" strike="noStrike" cap="none"/>
                        <a:t>Meaning of Operator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/>
                        <a:t>+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addition or unary plus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-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subtraction or unary minus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*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multiplication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/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division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%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remainder after division (modulo division)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2133600" y="274638"/>
            <a:ext cx="4800600" cy="792162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Example program</a:t>
            </a:r>
            <a:endParaRPr sz="400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304800" y="1219201"/>
            <a:ext cx="85344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#include&lt;stdio.h&gt;</a:t>
            </a:r>
            <a:endParaRPr sz="2422" b="1"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Void main()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{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int a=9,b=4,c;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c=a+b</a:t>
            </a:r>
            <a:endParaRPr sz="2422"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printf(“a+b=%d \n”,c);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c=a-b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Printf(“a-b=%d\n”,c);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Getch();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/>
              <a:t>}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 b="1" u="sng"/>
              <a:t>Output: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 b="1" u="sng"/>
              <a:t>a+b=13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ts val="2422"/>
              <a:buNone/>
            </a:pPr>
            <a:r>
              <a:rPr lang="en-US" sz="2422" b="1" u="sng"/>
              <a:t>a-b=5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140"/>
              <a:buNone/>
            </a:pPr>
            <a:endParaRPr sz="1140" b="1" u="sng"/>
          </a:p>
          <a:p>
            <a:pPr marL="342900" lvl="0" indent="-342900" algn="l" rtl="0">
              <a:lnSpc>
                <a:spcPct val="8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140"/>
              <a:buNone/>
            </a:pPr>
            <a:endParaRPr sz="1140"/>
          </a:p>
          <a:p>
            <a:pPr marL="342900" lvl="0" indent="-342900" algn="l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chemeClr val="dk1"/>
              </a:buClr>
              <a:buSzPts val="1520"/>
              <a:buNone/>
            </a:pPr>
            <a:endParaRPr sz="152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Increment and Decrement Operators</a:t>
            </a: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84582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/>
              <a:t>C programming has two operators increment ++ and decrement -- to change the value of an operand (constant or variable) by 1.</a:t>
            </a:r>
            <a:endParaRPr/>
          </a:p>
          <a:p>
            <a:pPr marL="34290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</a:pPr>
            <a:r>
              <a:rPr lang="en-US" sz="3600" b="1"/>
              <a:t>Increment ++ increases the value by 1 whereas decrement -- decreases the value by 1. These two operators are unary operators, meaning they only operate on a single operand.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2133600" y="228600"/>
            <a:ext cx="4495800" cy="762000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152400" y="1219200"/>
            <a:ext cx="89916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#include &lt;stdio.h&gt; </a:t>
            </a:r>
            <a:endParaRPr sz="2400" b="1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int main()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 {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 int a = 10, b = 100;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 float c = 10.5, d = 100.5;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 printf("++a = %d \n", ++a);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 printf("--b = %d \n", --b);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return 0;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 }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 u="sng"/>
              <a:t>OUTPUT: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++a = 11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/>
              <a:t> --b = 99</a:t>
            </a:r>
            <a:endParaRPr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1600200" y="228600"/>
            <a:ext cx="5715000" cy="792162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Assignment Operator</a:t>
            </a:r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228600" y="1219200"/>
            <a:ext cx="86868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en-US" sz="2960" b="1"/>
              <a:t>An assignment operator is used for assigning a value to a variable. The most common assignment operator is (=)</a:t>
            </a:r>
            <a:endParaRPr sz="2960" b="1"/>
          </a:p>
        </p:txBody>
      </p:sp>
      <p:graphicFrame>
        <p:nvGraphicFramePr>
          <p:cNvPr id="129" name="Google Shape;129;p19"/>
          <p:cNvGraphicFramePr/>
          <p:nvPr/>
        </p:nvGraphicFramePr>
        <p:xfrm>
          <a:off x="457200" y="2590800"/>
          <a:ext cx="8382000" cy="4038650"/>
        </p:xfrm>
        <a:graphic>
          <a:graphicData uri="http://schemas.openxmlformats.org/drawingml/2006/table">
            <a:tbl>
              <a:tblPr>
                <a:noFill/>
                <a:tableStyleId>{553B5C5B-8043-49B3-8B22-C9B7EE44CF04}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sng"/>
                        <a:t>Operator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sng"/>
                        <a:t>Example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sng"/>
                        <a:t>Same as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=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= 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= 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+=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+= 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= a+b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-=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-= 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= a-b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*=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*= 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= a*b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/=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/= 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= a/b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%=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%= 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/>
                        <a:t>a = a%b</a:t>
                      </a:r>
                      <a:endParaRPr/>
                    </a:p>
                  </a:txBody>
                  <a:tcPr marL="200975" marR="200975" marT="100475" marB="1004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4267200" cy="79216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Example</a:t>
            </a: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10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#include &lt;stdio.h&gt; </a:t>
            </a:r>
            <a:endParaRPr sz="2000" b="1"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int main()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{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int a = 5, c;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c = a; // c is 5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printf("c = %d\n", c);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c += a; // c is 10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printf("c = %d\n", c);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c -= a; // c is 5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printf("c = %d\n", c);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 return 0;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 }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 u="sng"/>
              <a:t>OUPUT: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c=5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b="1"/>
              <a:t>c=10</a:t>
            </a:r>
            <a:endParaRPr/>
          </a:p>
          <a:p>
            <a:pPr marL="34290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>
            <a:spLocks noGrp="1"/>
          </p:cNvSpPr>
          <p:nvPr>
            <p:ph type="title"/>
          </p:nvPr>
        </p:nvSpPr>
        <p:spPr>
          <a:xfrm>
            <a:off x="1676400" y="228600"/>
            <a:ext cx="5486400" cy="685800"/>
          </a:xfrm>
          <a:prstGeom prst="rect">
            <a:avLst/>
          </a:prstGeom>
          <a:solidFill>
            <a:schemeClr val="accent5"/>
          </a:solidFill>
          <a:ln w="25400" cap="flat" cmpd="sng">
            <a:solidFill>
              <a:srgbClr val="367D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Relational Operators</a:t>
            </a:r>
            <a:br>
              <a:rPr lang="en-US" sz="3959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/>
          </a:p>
        </p:txBody>
      </p:sp>
      <p:sp>
        <p:nvSpPr>
          <p:cNvPr id="141" name="Google Shape;141;p21"/>
          <p:cNvSpPr txBox="1">
            <a:spLocks noGrp="1"/>
          </p:cNvSpPr>
          <p:nvPr>
            <p:ph type="body" idx="1"/>
          </p:nvPr>
        </p:nvSpPr>
        <p:spPr>
          <a:xfrm>
            <a:off x="228600" y="1066800"/>
            <a:ext cx="8610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/>
              <a:t>A relational operator checks the relationship between two operands. If the relation is true, it returns 1; if the relation is false, it returns value 0.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/>
          </a:p>
        </p:txBody>
      </p:sp>
      <p:graphicFrame>
        <p:nvGraphicFramePr>
          <p:cNvPr id="142" name="Google Shape;142;p21"/>
          <p:cNvGraphicFramePr/>
          <p:nvPr/>
        </p:nvGraphicFramePr>
        <p:xfrm>
          <a:off x="381000" y="2438400"/>
          <a:ext cx="8382000" cy="5462450"/>
        </p:xfrm>
        <a:graphic>
          <a:graphicData uri="http://schemas.openxmlformats.org/drawingml/2006/table">
            <a:tbl>
              <a:tblPr>
                <a:noFill/>
                <a:tableStyleId>{553B5C5B-8043-49B3-8B22-C9B7EE44CF04}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5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Operator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Meaning of Operator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sng"/>
                        <a:t>Example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==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Equal to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5 == 3 is evaluated to 0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&gt;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Greater than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5 &gt; 3 is evaluated to 1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&lt;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Less than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5 &lt; 3 is evaluated to 0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!=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Not equal to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5 != 3 is evaluated to 1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&gt;=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Greater than or equal to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5 &gt;= 3 is evaluated to 1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&lt;=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Less than or equal to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/>
                        <a:t>5 &lt;= 3 is evaluated to 0</a:t>
                      </a:r>
                      <a:endParaRPr/>
                    </a:p>
                  </a:txBody>
                  <a:tcPr marL="170750" marR="170750" marT="85375" marB="853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8F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1088</Words>
  <Application>Microsoft Office PowerPoint</Application>
  <PresentationFormat>On-screen Show (4:3)</PresentationFormat>
  <Paragraphs>177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Types of Operators</vt:lpstr>
      <vt:lpstr>Arithmetic Operator</vt:lpstr>
      <vt:lpstr>Example program</vt:lpstr>
      <vt:lpstr> Increment and Decrement Operators </vt:lpstr>
      <vt:lpstr>Example</vt:lpstr>
      <vt:lpstr>Assignment Operator</vt:lpstr>
      <vt:lpstr>Example</vt:lpstr>
      <vt:lpstr> Relational Operators </vt:lpstr>
      <vt:lpstr>Example</vt:lpstr>
      <vt:lpstr>  Logical Operators </vt:lpstr>
      <vt:lpstr>Example</vt:lpstr>
      <vt:lpstr>  Bitwise Operators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Shine</dc:creator>
  <cp:lastModifiedBy>Dell</cp:lastModifiedBy>
  <cp:revision>2</cp:revision>
  <dcterms:modified xsi:type="dcterms:W3CDTF">2021-03-12T18:08:11Z</dcterms:modified>
</cp:coreProperties>
</file>